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38"/>
  </p:notesMasterIdLst>
  <p:sldIdLst>
    <p:sldId id="256" r:id="rId3"/>
    <p:sldId id="257" r:id="rId4"/>
    <p:sldId id="258" r:id="rId5"/>
    <p:sldId id="631" r:id="rId6"/>
    <p:sldId id="634" r:id="rId7"/>
    <p:sldId id="259" r:id="rId8"/>
    <p:sldId id="632" r:id="rId9"/>
    <p:sldId id="633" r:id="rId10"/>
    <p:sldId id="635" r:id="rId11"/>
    <p:sldId id="636" r:id="rId12"/>
    <p:sldId id="637" r:id="rId13"/>
    <p:sldId id="260" r:id="rId14"/>
    <p:sldId id="625" r:id="rId15"/>
    <p:sldId id="626" r:id="rId16"/>
    <p:sldId id="627" r:id="rId17"/>
    <p:sldId id="628" r:id="rId18"/>
    <p:sldId id="629" r:id="rId19"/>
    <p:sldId id="63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Maven Pro" panose="020B0604020202020204" charset="0"/>
      <p:regular r:id="rId43"/>
      <p:bold r:id="rId44"/>
    </p:embeddedFont>
    <p:embeddedFont>
      <p:font typeface="Nunito" panose="020B0604020202020204" charset="0"/>
      <p:regular r:id="rId45"/>
      <p:bold r:id="rId46"/>
      <p:italic r:id="rId47"/>
      <p:boldItalic r:id="rId48"/>
    </p:embeddedFont>
    <p:embeddedFont>
      <p:font typeface="Verdana" panose="020B060403050404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20" y="5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0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aaa1889d2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aaa1889d2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aaa1889d2_0_1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aaa1889d2_0_1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aaa1889d2_0_1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aaa1889d2_0_1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010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aaa1889d2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aaa1889d2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aaa1889d2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aaa1889d2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153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aaa1889d2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caaa1889d2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caaa1889d2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caaa1889d2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aaa1889d2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aaa1889d2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02393"/>
            <a:ext cx="8210266" cy="327511"/>
          </a:xfrm>
        </p:spPr>
        <p:txBody>
          <a:bodyPr anchor="t" anchorCtr="0">
            <a:normAutofit/>
          </a:bodyPr>
          <a:lstStyle>
            <a:lvl1pPr>
              <a:defRPr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4868094"/>
            <a:ext cx="2133600" cy="273844"/>
          </a:xfrm>
        </p:spPr>
        <p:txBody>
          <a:bodyPr/>
          <a:lstStyle>
            <a:lvl1pPr>
              <a:defRPr sz="1000">
                <a:solidFill>
                  <a:srgbClr val="FF0000"/>
                </a:solidFill>
              </a:defRPr>
            </a:lvl1pPr>
          </a:lstStyle>
          <a:p>
            <a:fld id="{EDA4E73C-7A94-44D4-A65F-F6EB5CEC5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2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0239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485009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869656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DA4E73C-7A94-44D4-A65F-F6EB5CEC5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maps.com/data/us-citi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currentresults.com/Weather/US/weather-averages-index.php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maps.com/data/us-citi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it.ly/3fiPEcJ" TargetMode="External"/><Relationship Id="rId5" Type="http://schemas.openxmlformats.org/officeDocument/2006/relationships/hyperlink" Target="https://www.census.gov/data/tables.html" TargetMode="External"/><Relationship Id="rId4" Type="http://schemas.openxmlformats.org/officeDocument/2006/relationships/hyperlink" Target="https://www.currentresults.com/Weather/US/weather-averages-index.php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cdc.noaa.gov/oa/ncdc.html" TargetMode="External"/><Relationship Id="rId13" Type="http://schemas.openxmlformats.org/officeDocument/2006/relationships/hyperlink" Target="https://www.nrel.gov/research/data-tools.html" TargetMode="External"/><Relationship Id="rId3" Type="http://schemas.openxmlformats.org/officeDocument/2006/relationships/hyperlink" Target="https://maps.googleapis.com/maps/api/elevation/json" TargetMode="External"/><Relationship Id="rId7" Type="http://schemas.openxmlformats.org/officeDocument/2006/relationships/hyperlink" Target="https://www.currentresults.com/Weather/US/weather-averages-index.php" TargetMode="External"/><Relationship Id="rId12" Type="http://schemas.openxmlformats.org/officeDocument/2006/relationships/hyperlink" Target="https://windexchange.energy.gov/maps-data" TargetMode="External"/><Relationship Id="rId2" Type="http://schemas.openxmlformats.org/officeDocument/2006/relationships/hyperlink" Target="https://openweathermap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it.ly/3fiPEcJ" TargetMode="External"/><Relationship Id="rId11" Type="http://schemas.openxmlformats.org/officeDocument/2006/relationships/hyperlink" Target="https://corgis-edu.github.io/corgis/csv/weather/" TargetMode="External"/><Relationship Id="rId5" Type="http://schemas.openxmlformats.org/officeDocument/2006/relationships/hyperlink" Target="https://www.census.gov/data/tables.html" TargetMode="External"/><Relationship Id="rId10" Type="http://schemas.openxmlformats.org/officeDocument/2006/relationships/hyperlink" Target="https://corgis-edu.github.io/corgis/csv/" TargetMode="External"/><Relationship Id="rId4" Type="http://schemas.openxmlformats.org/officeDocument/2006/relationships/hyperlink" Target="https://simplemaps.com/data/us-cities" TargetMode="External"/><Relationship Id="rId9" Type="http://schemas.openxmlformats.org/officeDocument/2006/relationships/hyperlink" Target="https://wcc.sc.egov.usda.gov/nwcc/site?sitenum=2168" TargetMode="External"/><Relationship Id="rId14" Type="http://schemas.openxmlformats.org/officeDocument/2006/relationships/hyperlink" Target="https://power.larc.nasa.gov/data-access-viewer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stackoverflow.com/questions/20845213/how-to-avoid-python-pandas-creating-an-index-in-a-saved-csv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stackoverflow.com/questions/20845213/how-to-avoid-python-pandas-creating-an-index-in-a-saved-csv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Natural Variables vs. Renewable Energy </a:t>
            </a:r>
            <a:endParaRPr dirty="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Ignacio Domaica, Jason Amaya,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Gregory Gibbs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E16AE-ED37-44B9-A51B-4915F1E60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009-BAE2-4046-9268-71A6048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314" y="45901"/>
            <a:ext cx="4784943" cy="591743"/>
          </a:xfrm>
        </p:spPr>
        <p:txBody>
          <a:bodyPr>
            <a:normAutofit fontScale="90000"/>
          </a:bodyPr>
          <a:lstStyle/>
          <a:p>
            <a:r>
              <a:rPr lang="en-US" dirty="0"/>
              <a:t>Chi-square. Ingredients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221B-2B6C-404F-BCA2-C8A6AB334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05C0EC-EE8C-4862-8975-7CB1EEB4F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93" y="703943"/>
            <a:ext cx="3486150" cy="1969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45355-840B-486B-B024-3FB0D152D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547" y="569871"/>
            <a:ext cx="3544849" cy="232957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C05925-29D8-4663-943B-942DF605F7F8}"/>
              </a:ext>
            </a:extLst>
          </p:cNvPr>
          <p:cNvCxnSpPr>
            <a:cxnSpLocks/>
          </p:cNvCxnSpPr>
          <p:nvPr/>
        </p:nvCxnSpPr>
        <p:spPr>
          <a:xfrm>
            <a:off x="1733491" y="2899446"/>
            <a:ext cx="616857" cy="8458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7D00F4-790A-4123-812A-30930B8BA79B}"/>
              </a:ext>
            </a:extLst>
          </p:cNvPr>
          <p:cNvCxnSpPr>
            <a:cxnSpLocks/>
          </p:cNvCxnSpPr>
          <p:nvPr/>
        </p:nvCxnSpPr>
        <p:spPr>
          <a:xfrm>
            <a:off x="4038718" y="1311729"/>
            <a:ext cx="9251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3A77C1-E623-4BF8-B4EE-B8D1FCDAEBC5}"/>
              </a:ext>
            </a:extLst>
          </p:cNvPr>
          <p:cNvCxnSpPr>
            <a:cxnSpLocks/>
          </p:cNvCxnSpPr>
          <p:nvPr/>
        </p:nvCxnSpPr>
        <p:spPr>
          <a:xfrm flipV="1">
            <a:off x="6046496" y="2781556"/>
            <a:ext cx="1002114" cy="12087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331DDC4-DF0C-4AE4-B963-E8345332B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872" y="2990394"/>
            <a:ext cx="3163149" cy="168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92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009-BAE2-4046-9268-71A6048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314" y="45901"/>
            <a:ext cx="4784943" cy="591743"/>
          </a:xfrm>
        </p:spPr>
        <p:txBody>
          <a:bodyPr>
            <a:normAutofit fontScale="90000"/>
          </a:bodyPr>
          <a:lstStyle/>
          <a:p>
            <a:r>
              <a:rPr lang="en-US" dirty="0"/>
              <a:t>Chi-square.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221B-2B6C-404F-BCA2-C8A6AB334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017A6-6210-4BC9-A633-5FA1ADE9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92" y="637644"/>
            <a:ext cx="5005852" cy="895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8B5EA3-4DFE-46B6-A523-15C4F16A6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78" y="1636896"/>
            <a:ext cx="4386923" cy="333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00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>
            <a:spLocks noGrp="1"/>
          </p:cNvSpPr>
          <p:nvPr>
            <p:ph type="title"/>
          </p:nvPr>
        </p:nvSpPr>
        <p:spPr>
          <a:xfrm>
            <a:off x="1216714" y="6118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 </a:t>
            </a:r>
            <a:endParaRPr dirty="0"/>
          </a:p>
        </p:txBody>
      </p:sp>
      <p:sp>
        <p:nvSpPr>
          <p:cNvPr id="302" name="Google Shape;302;p17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Matplotlib/Linear Regression?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Solar Radiation vs. Renewable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Avg. Wind Velocity vs. Renewable 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Avg. Humidity vs. Renewable?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Elevation vs. Renewable 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2E8A21-2E44-44E6-BE89-68E7369D20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Precipitation vs Altitude. Correlation and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4869656"/>
            <a:ext cx="2133600" cy="27384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00813-D63C-45F7-8EB2-E8E7AC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9689"/>
            <a:ext cx="6014483" cy="2577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9E0E47-BE60-4B0F-B15B-5F719CD71464}"/>
              </a:ext>
            </a:extLst>
          </p:cNvPr>
          <p:cNvSpPr txBox="1"/>
          <p:nvPr/>
        </p:nvSpPr>
        <p:spPr>
          <a:xfrm>
            <a:off x="630936" y="3207111"/>
            <a:ext cx="4614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 correlation between both factors is: -0.58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Typically closest to 1 or -1. Bigger than 0.75 or smaller than -0.75</a:t>
            </a:r>
          </a:p>
        </p:txBody>
      </p:sp>
    </p:spTree>
    <p:extLst>
      <p:ext uri="{BB962C8B-B14F-4D97-AF65-F5344CB8AC3E}">
        <p14:creationId xmlns:p14="http://schemas.microsoft.com/office/powerpoint/2010/main" val="4010669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Precipitation vs Latitude. Correlation and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5B323-10BB-4217-ABC0-C46D0603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5258"/>
            <a:ext cx="6544588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35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Solar Radiation vs Latitude Plot.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Correlation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81733-FC8F-4A78-87B5-6B6B7516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23828"/>
            <a:ext cx="6468378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04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Solar Radiation vs Altitude Plot.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Correlation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EF932C9-B987-4776-A917-C3D95672F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" y="2272605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443392-E008-49FA-9D2D-491D2BE6E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8" y="947724"/>
            <a:ext cx="5471266" cy="26497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62743D-85AB-4AC8-B1B3-019A2EB3EE04}"/>
              </a:ext>
            </a:extLst>
          </p:cNvPr>
          <p:cNvSpPr txBox="1"/>
          <p:nvPr/>
        </p:nvSpPr>
        <p:spPr>
          <a:xfrm>
            <a:off x="459409" y="578392"/>
            <a:ext cx="48715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The correlation between both factors is: 0.44 Typically closest to 1 or -1.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Bigger than 0.75 or smaller than -0.75 </a:t>
            </a:r>
            <a:endParaRPr kumimoji="0" lang="en-US" altLang="en-US" sz="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905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Wind Speed (kph) vs Wind Power consumption Plot. Correlation.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B6130C2-C154-4ECD-93A1-F25D85793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613315"/>
            <a:ext cx="443788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The correlation between both factors is: 0.19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Tipically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closest to 1 or -1. Bigger than 0.75 or smaller than -0.75 </a:t>
            </a:r>
            <a:endParaRPr kumimoji="0" lang="en-US" altLang="en-US" sz="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6957484-B3EB-4D6C-A2E0-8D6D5533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92" y="981225"/>
            <a:ext cx="5613654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607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Solar Radiation vs Solar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consumption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Correlation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5BE04-6AB1-4F55-9DF6-B3B74D517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23647"/>
            <a:ext cx="6706536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11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</a:t>
            </a:r>
            <a:endParaRPr/>
          </a:p>
        </p:txBody>
      </p:sp>
      <p:sp>
        <p:nvSpPr>
          <p:cNvPr id="308" name="Google Shape;308;p18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How close to hypothesis?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A85C66-8310-4874-A575-B2071369B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&amp; Summary</a:t>
            </a: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056750" y="15978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Analysis of renewable power generation in random locations in USA.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What effect natural variables have on the output consumption of Renewable energy?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02F8BD-E271-4843-BFD7-73D925BF4B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Mortem</a:t>
            </a:r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What would we do if given more time?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BF6BD5-6F2D-4727-BE91-8C6E161247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E5112F-24C6-4D4B-AAA9-89C8F9F4B208}"/>
              </a:ext>
            </a:extLst>
          </p:cNvPr>
          <p:cNvSpPr/>
          <p:nvPr/>
        </p:nvSpPr>
        <p:spPr>
          <a:xfrm>
            <a:off x="1533210" y="1499687"/>
            <a:ext cx="6077583" cy="1639370"/>
          </a:xfrm>
          <a:prstGeom prst="rect">
            <a:avLst/>
          </a:prstGeom>
          <a:noFill/>
        </p:spPr>
        <p:txBody>
          <a:bodyPr wrap="none" lIns="80465" tIns="40232" rIns="80465" bIns="40232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10100" b="1" cap="all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50000" endPos="50000" dist="5000" dir="5400000" sy="-100000" rotWithShape="0"/>
                </a:effectLst>
                <a:latin typeface="Arial" charset="0"/>
                <a:ea typeface="MS PGothic" pitchFamily="34" charset="-128"/>
                <a:cs typeface="+mn-cs"/>
              </a:rPr>
              <a:t>BACK 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1D17BA-5F77-4314-AFA4-134E9DB2AF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0556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2D409-407D-4AA4-B78B-DD35F82BB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652" y="654088"/>
            <a:ext cx="5689727" cy="44894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912A5A-1792-4AEC-B2AC-14DB881BB0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2284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629823-932E-4548-92EC-A5098ADC0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25" y="198628"/>
            <a:ext cx="5488592" cy="47462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3FE1FE-308D-4CE5-8135-D27E395A82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73647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16EEBB-AA5B-4B4B-B0E0-7AB45CEDB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149" y="295118"/>
            <a:ext cx="5310020" cy="46739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6BE4D9-D8F9-4E89-AFAE-8D21F8ADF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5183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CAADF8-D95E-4826-A4B4-B256B4B2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45" y="463498"/>
            <a:ext cx="5414309" cy="4619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BD7374-B4C1-4F33-8FF4-B8F63D6F1C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5269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6D32D-EC18-4A83-B7E2-90B4B3F55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551" y="0"/>
            <a:ext cx="4772898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EB10F7-9F1B-485E-9442-2B6C77AA80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3862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E3178B-726E-498D-BB53-4642EAA69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88" y="66325"/>
            <a:ext cx="8402223" cy="50108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7BF15-A597-41DF-A1A6-1375F56626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8668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CB8FF1-2FD6-4FF3-9AC1-AAF1E5E06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77" y="242175"/>
            <a:ext cx="7089697" cy="46591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6B9AB1-7E85-47FA-87AB-D8FFFDADEB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5764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937A5-A6DD-4B5F-A5E9-CAC374FD4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71" y="559045"/>
            <a:ext cx="8244114" cy="40254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59445E-42E8-47B3-A7B0-3EF5667696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4852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229909" y="81339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1337419" y="719242"/>
            <a:ext cx="7030500" cy="44242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Generation of Latitude and Longitude random sets with </a:t>
            </a:r>
            <a:r>
              <a:rPr lang="en-US" sz="1000" dirty="0" err="1"/>
              <a:t>numpy</a:t>
            </a:r>
            <a:r>
              <a:rPr lang="en-US" sz="1000" dirty="0"/>
              <a:t> python library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Use </a:t>
            </a:r>
            <a:r>
              <a:rPr lang="en-US" sz="1000" dirty="0" err="1"/>
              <a:t>Citypy</a:t>
            </a:r>
            <a:r>
              <a:rPr lang="en-US" sz="1000" dirty="0"/>
              <a:t> to look for nearest city with geo coordinates.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Perform API calls with </a:t>
            </a:r>
            <a:r>
              <a:rPr lang="en-US" sz="1000" dirty="0" err="1"/>
              <a:t>Openweathermap</a:t>
            </a:r>
            <a:r>
              <a:rPr lang="en-US" sz="1000" dirty="0"/>
              <a:t> to access json meteorologic data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Filter to get USA data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Sample size of US Cities (260-290). Around 10% of cities in USA over 500 </a:t>
            </a:r>
            <a:r>
              <a:rPr lang="en-US" sz="1000" dirty="0" err="1"/>
              <a:t>unhabitants</a:t>
            </a:r>
            <a:r>
              <a:rPr lang="en-US" sz="1000" dirty="0"/>
              <a:t> (28.700)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Data cleansing (records skipped, drop </a:t>
            </a:r>
            <a:r>
              <a:rPr lang="en-US" sz="1000" dirty="0" err="1"/>
              <a:t>NaN</a:t>
            </a:r>
            <a:r>
              <a:rPr lang="en-US" sz="1000" dirty="0"/>
              <a:t> values, duplicates, index resetting, </a:t>
            </a:r>
            <a:r>
              <a:rPr lang="en-US" sz="1000" dirty="0" err="1"/>
              <a:t>etc</a:t>
            </a:r>
            <a:r>
              <a:rPr lang="en-US" sz="1000" dirty="0"/>
              <a:t>)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elevation with reverse geocoding with google API maps, elevation. Obtain altitude (m)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Represent some maps with markers for USA cities, heat layers for wind and altitude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additional data from (</a:t>
            </a:r>
            <a:r>
              <a:rPr lang="en-US" sz="1000" dirty="0">
                <a:hlinkClick r:id="rId3"/>
              </a:rPr>
              <a:t>https://simplemaps.com/data/us-cities</a:t>
            </a:r>
            <a:r>
              <a:rPr lang="en-US" sz="10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 err="1"/>
              <a:t>state_id</a:t>
            </a:r>
            <a:endParaRPr lang="en-US" sz="800" dirty="0"/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State	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 err="1"/>
              <a:t>timezone</a:t>
            </a:r>
            <a:endParaRPr lang="en-US" sz="800" dirty="0"/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additional data from (</a:t>
            </a:r>
            <a:r>
              <a:rPr lang="en-US" sz="1000" dirty="0">
                <a:hlinkClick r:id="rId4"/>
              </a:rPr>
              <a:t>https://www.currentresults.com/Weather/US/weather-averages-index.php</a:t>
            </a:r>
            <a:r>
              <a:rPr lang="en-US" sz="10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Sun Radiation (h)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 err="1"/>
              <a:t>Precip_inch</a:t>
            </a:r>
            <a:endParaRPr lang="en-US" sz="800" dirty="0"/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 err="1"/>
              <a:t>Precip_mm</a:t>
            </a:r>
            <a:endParaRPr lang="en-US" sz="800" dirty="0"/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additional data from (</a:t>
            </a:r>
            <a:r>
              <a:rPr lang="en-US" sz="1000" dirty="0">
                <a:hlinkClick r:id="rId4"/>
              </a:rPr>
              <a:t>https://www.currentresults.com/Weather/US/weather-averages-index.php</a:t>
            </a:r>
            <a:r>
              <a:rPr lang="en-US" sz="10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mean elevation feet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mean elevation meters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additional data from (</a:t>
            </a:r>
            <a:r>
              <a:rPr lang="en-US" sz="1000" dirty="0">
                <a:hlinkClick r:id="rId4"/>
              </a:rPr>
              <a:t>https://www.currentresults.com/Weather/US/weather-averages-index.php</a:t>
            </a:r>
            <a:r>
              <a:rPr lang="en-US" sz="10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Hydro cons (BTU)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Solar cons (BTU)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Wind cons (BTU)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C6AA6-DFA0-4FA9-827F-5A70FF0FE1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970C6E-6964-40AA-B83C-D80636729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FF00A-59D6-428A-883D-1C2D10BEF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16" y="1121811"/>
            <a:ext cx="8530389" cy="260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19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53E790-F4AB-42B3-A253-7EC2C6900E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2016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02B5F9-D6AF-482F-B30A-BF3C2F8D7C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5122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DD942D-790B-45BE-B9EF-3A9B45295C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4028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EEB9D4-5096-42AE-AA5A-0F29E1FFA9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9468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831A3A-5088-45B2-9E1F-CBD313CEAB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7082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229909" y="81339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1337419" y="719242"/>
            <a:ext cx="7342124" cy="4078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Generation of Latitude and Longitude random sets with </a:t>
            </a:r>
            <a:r>
              <a:rPr lang="en-US" sz="1000" dirty="0" err="1"/>
              <a:t>numpy</a:t>
            </a:r>
            <a:r>
              <a:rPr lang="en-US" sz="1000" dirty="0"/>
              <a:t> python library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Use </a:t>
            </a:r>
            <a:r>
              <a:rPr lang="en-US" sz="1000" dirty="0" err="1"/>
              <a:t>Citypy</a:t>
            </a:r>
            <a:r>
              <a:rPr lang="en-US" sz="1000" dirty="0"/>
              <a:t> to look for nearest city with geo coordinates.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Perform API calls with </a:t>
            </a:r>
            <a:r>
              <a:rPr lang="en-US" sz="1000" dirty="0" err="1"/>
              <a:t>Openweathermap</a:t>
            </a:r>
            <a:r>
              <a:rPr lang="en-US" sz="1000" dirty="0"/>
              <a:t> to access json meteorologic data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Filter to get USA data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Sample size of US Cities (260-290). Around 10% of cities in USA over 500 </a:t>
            </a:r>
            <a:r>
              <a:rPr lang="en-US" sz="1000" dirty="0" err="1"/>
              <a:t>unhabitants</a:t>
            </a:r>
            <a:r>
              <a:rPr lang="en-US" sz="1000" dirty="0"/>
              <a:t> (28.700)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elevation with reverse geocoding with google API maps, elevation. Obtain altitude (m)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Represent some maps with markers for USA cities, heat layers for wind and altitude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additional data from (</a:t>
            </a:r>
            <a:r>
              <a:rPr lang="en-US" sz="1000" dirty="0">
                <a:hlinkClick r:id="rId3"/>
              </a:rPr>
              <a:t>https://simplemaps.com/data/us-cities</a:t>
            </a:r>
            <a:r>
              <a:rPr lang="en-US" sz="10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 err="1"/>
              <a:t>state_id</a:t>
            </a:r>
            <a:endParaRPr lang="en-US" sz="800" dirty="0"/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State	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 err="1"/>
              <a:t>timezone</a:t>
            </a:r>
            <a:endParaRPr lang="en-US" sz="800" dirty="0"/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additional data from (</a:t>
            </a:r>
            <a:r>
              <a:rPr lang="en-US" sz="1000" dirty="0">
                <a:hlinkClick r:id="rId4"/>
              </a:rPr>
              <a:t>https://www.currentresults.com/Weather/US/weather-averages-index.php</a:t>
            </a:r>
            <a:r>
              <a:rPr lang="en-US" sz="10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Sun Radiation (h)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 err="1"/>
              <a:t>Precip_inch</a:t>
            </a:r>
            <a:endParaRPr lang="en-US" sz="800" dirty="0"/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 err="1"/>
              <a:t>Precip_mm</a:t>
            </a:r>
            <a:endParaRPr lang="en-US" sz="800" dirty="0"/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additional data from Census Bureau Tables (</a:t>
            </a:r>
            <a:r>
              <a:rPr lang="en-US" sz="1000" dirty="0">
                <a:hlinkClick r:id="rId5"/>
              </a:rPr>
              <a:t>https://www.census.gov/data/tables.html</a:t>
            </a:r>
            <a:r>
              <a:rPr lang="en-US" sz="1000" dirty="0"/>
              <a:t>) (</a:t>
            </a:r>
            <a:r>
              <a:rPr lang="en-US" sz="1000" dirty="0">
                <a:hlinkClick r:id="rId6"/>
              </a:rPr>
              <a:t>https://bit.ly/3fiPEcJ</a:t>
            </a:r>
            <a:r>
              <a:rPr lang="en-US" sz="10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mean elevation feet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mean elevation meters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additional data from (</a:t>
            </a:r>
            <a:r>
              <a:rPr lang="en-US" sz="1000" dirty="0">
                <a:hlinkClick r:id="rId4"/>
              </a:rPr>
              <a:t>https://www.currentresults.com/Weather/US/weather-averages-index.php</a:t>
            </a:r>
            <a:r>
              <a:rPr lang="en-US" sz="10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Hydro cons (BTU)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Solar cons (BTU)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Wind cons (BTU)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C6AA6-DFA0-4FA9-827F-5A70FF0FE1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3194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B36A-DBC1-4F9E-94D4-F0F135F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357941"/>
            <a:ext cx="5205857" cy="5817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A4349-F959-48DC-A2A8-FD5A7308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108" y="939641"/>
            <a:ext cx="7358938" cy="4093398"/>
          </a:xfrm>
        </p:spPr>
        <p:txBody>
          <a:bodyPr wrap="square">
            <a:spAutoFit/>
          </a:bodyPr>
          <a:lstStyle/>
          <a:p>
            <a:pPr marL="341313" indent="-195263">
              <a:spcAft>
                <a:spcPts val="600"/>
              </a:spcAft>
            </a:pPr>
            <a:r>
              <a:rPr lang="en-US" sz="1000" dirty="0"/>
              <a:t>Latitude and Longitude random sets with </a:t>
            </a:r>
            <a:r>
              <a:rPr lang="en-US" sz="1000" dirty="0" err="1"/>
              <a:t>numpy</a:t>
            </a:r>
            <a:r>
              <a:rPr lang="en-US" sz="1000" dirty="0"/>
              <a:t> python library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 err="1"/>
              <a:t>Citypy</a:t>
            </a:r>
            <a:r>
              <a:rPr lang="en-US" sz="1000" dirty="0"/>
              <a:t> to look for nearest city with geo coordinates.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 err="1"/>
              <a:t>Openweathermap</a:t>
            </a:r>
            <a:r>
              <a:rPr lang="en-US" sz="1000" dirty="0"/>
              <a:t>. </a:t>
            </a:r>
            <a:r>
              <a:rPr lang="en-US" sz="1000" dirty="0">
                <a:hlinkClick r:id="rId2"/>
              </a:rPr>
              <a:t>https://openweathermap.org/</a:t>
            </a:r>
            <a:r>
              <a:rPr lang="en-US" sz="1000" dirty="0"/>
              <a:t> for API, json with meteorological data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/>
              <a:t>Google for plotting maps and diverse data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/>
              <a:t>Reverse geolocation to get altitude </a:t>
            </a:r>
            <a:r>
              <a:rPr lang="en-US" sz="1000" dirty="0">
                <a:hlinkClick r:id="rId3"/>
              </a:rPr>
              <a:t>https://maps.googleapis.com/maps/api/elevation/json</a:t>
            </a:r>
            <a:endParaRPr lang="en-US" sz="1000" dirty="0"/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hlinkClick r:id="rId4"/>
              </a:rPr>
              <a:t>https://simplemaps.com/data/us-cities</a:t>
            </a:r>
            <a:endParaRPr lang="en-US" sz="1000" dirty="0"/>
          </a:p>
          <a:p>
            <a:pPr marL="341313" indent="-195263">
              <a:spcAft>
                <a:spcPts val="600"/>
              </a:spcAft>
            </a:pPr>
            <a:r>
              <a:rPr lang="en-US" sz="1000" dirty="0"/>
              <a:t>Census Bureau Tables </a:t>
            </a:r>
            <a:r>
              <a:rPr lang="en-US" sz="1000" dirty="0">
                <a:hlinkClick r:id="rId5"/>
              </a:rPr>
              <a:t>https://www.census.gov/data/tables.html</a:t>
            </a:r>
            <a:r>
              <a:rPr lang="en-US" sz="1000" dirty="0"/>
              <a:t>   </a:t>
            </a:r>
            <a:r>
              <a:rPr lang="en-US" sz="1000" dirty="0">
                <a:hlinkClick r:id="rId6"/>
              </a:rPr>
              <a:t>https://bit.ly/3fiPEcJ</a:t>
            </a:r>
            <a:endParaRPr lang="en-US" sz="1000" dirty="0"/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hlinkClick r:id="rId7"/>
              </a:rPr>
              <a:t>https://www.currentresults.com/Weather/US/weather-averages-index.php</a:t>
            </a:r>
            <a:r>
              <a:rPr lang="en-US" sz="1000" dirty="0"/>
              <a:t> </a:t>
            </a:r>
            <a:r>
              <a:rPr lang="en-US" sz="10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averages are based on data collected by weather stations throughout each state from 1971 and provided by the </a:t>
            </a:r>
            <a:r>
              <a:rPr lang="en-US" sz="1000" b="0" i="0" u="none" strike="noStrike" dirty="0">
                <a:solidFill>
                  <a:srgbClr val="1432D5"/>
                </a:solidFill>
                <a:effectLst/>
                <a:latin typeface="Verdana" panose="020B0604030504040204" pitchFamily="34" charset="0"/>
                <a:hlinkClick r:id="rId8"/>
              </a:rPr>
              <a:t>NOAA National Climatic Data Center</a:t>
            </a:r>
            <a:r>
              <a:rPr lang="en-US" sz="10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</a:rPr>
              <a:t>US department of Agriculture. </a:t>
            </a: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9"/>
              </a:rPr>
              <a:t>https://wcc.sc.egov.usda.gov/nwcc/site?sitenum=2168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</a:rPr>
              <a:t>CORGIS </a:t>
            </a: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0"/>
              </a:rPr>
              <a:t>https://corgis-edu.github.io/corgis/csv/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</a:rPr>
              <a:t>CORGIS </a:t>
            </a: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1"/>
              </a:rPr>
              <a:t>https://corgis-edu.github.io/corgis/csv/weather/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2"/>
              </a:rPr>
              <a:t>https://windexchange.energy.gov/maps-data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3"/>
              </a:rPr>
              <a:t>https://www.nrel.gov/research/data-tools.html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4"/>
              </a:rPr>
              <a:t>https://power.larc.nasa.gov/data-access-viewer/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3137C-C52E-4A5C-8139-5F9376BE1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2823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248229" y="61546"/>
            <a:ext cx="2956143" cy="627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Cleanup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1C020E-A223-45F9-A007-04AC10231AA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1046" y="480228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BAFD1-7672-4B8C-A067-E5EDE67B1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827" y="1080271"/>
            <a:ext cx="6864219" cy="3511700"/>
          </a:xfrm>
        </p:spPr>
        <p:txBody>
          <a:bodyPr wrap="square">
            <a:spAutoFit/>
          </a:bodyPr>
          <a:lstStyle/>
          <a:p>
            <a:r>
              <a:rPr lang="en-US" sz="1000" dirty="0"/>
              <a:t>Drop rows with </a:t>
            </a:r>
            <a:r>
              <a:rPr lang="en-US" sz="1000" dirty="0" err="1"/>
              <a:t>NaN</a:t>
            </a:r>
            <a:r>
              <a:rPr lang="en-US" sz="1000" dirty="0"/>
              <a:t> values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Eliminate duplicated values. </a:t>
            </a:r>
            <a:r>
              <a:rPr lang="en-US" sz="1000" dirty="0" err="1"/>
              <a:t>e.g</a:t>
            </a:r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Reset indexes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Eliminate 1</a:t>
            </a:r>
            <a:r>
              <a:rPr lang="en-US" sz="1000" baseline="30000" dirty="0"/>
              <a:t>st</a:t>
            </a:r>
            <a:r>
              <a:rPr lang="en-US" sz="1000" dirty="0"/>
              <a:t> column of a </a:t>
            </a:r>
            <a:r>
              <a:rPr lang="en-US" sz="1000" dirty="0" err="1"/>
              <a:t>Dataframe</a:t>
            </a:r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Careful saving or reading .csv. </a:t>
            </a:r>
          </a:p>
          <a:p>
            <a:pPr indent="0">
              <a:buNone/>
            </a:pPr>
            <a:r>
              <a:rPr lang="en-US" sz="1000" dirty="0"/>
              <a:t>There are two ways to handle the situation where we do not want the index to be stored in csv file.</a:t>
            </a:r>
          </a:p>
          <a:p>
            <a:pPr marL="631825" indent="0">
              <a:buNone/>
            </a:pPr>
            <a:r>
              <a:rPr lang="en-US" sz="800" dirty="0">
                <a:hlinkClick r:id="rId3"/>
              </a:rPr>
              <a:t>https://stackoverflow.com/questions/20845213/how-to-avoid-python-pandas-creating-an-index-in-a-saved-csv</a:t>
            </a:r>
            <a:endParaRPr 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86766-1F8B-4E19-A447-E59B9F13E695}"/>
              </a:ext>
            </a:extLst>
          </p:cNvPr>
          <p:cNvSpPr txBox="1"/>
          <p:nvPr/>
        </p:nvSpPr>
        <p:spPr>
          <a:xfrm>
            <a:off x="1248229" y="725879"/>
            <a:ext cx="4572000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00000"/>
              </a:lnSpc>
              <a:spcAft>
                <a:spcPts val="300"/>
              </a:spcAft>
            </a:pPr>
            <a:r>
              <a:rPr lang="en-US" sz="1400" dirty="0"/>
              <a:t>Most typical procedures were:</a:t>
            </a:r>
          </a:p>
          <a:p>
            <a:pPr lvl="1">
              <a:spcAft>
                <a:spcPts val="300"/>
              </a:spcAft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473156-51D2-41B5-A196-12F91A071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200" y="1381404"/>
            <a:ext cx="3257857" cy="4178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F2DAE6-98B5-4973-A787-756991EAF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458" y="2099275"/>
            <a:ext cx="4770450" cy="405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1A5EC3-E9D9-48B1-9D85-3B672A12C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458" y="2740037"/>
            <a:ext cx="3695794" cy="427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D15739-91E4-4D9C-BAAE-5D82ACF703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457" y="3488707"/>
            <a:ext cx="4702027" cy="3982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FC173D-FEA8-4CC8-B826-AB9DC0A13C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8374" y="4500673"/>
            <a:ext cx="3000484" cy="2970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6FA84D-63C0-4910-8262-E3382F8435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8374" y="4783308"/>
            <a:ext cx="4572000" cy="2986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248229" y="61546"/>
            <a:ext cx="2956143" cy="627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Cleanup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1C020E-A223-45F9-A007-04AC10231AA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1046" y="480228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BAFD1-7672-4B8C-A067-E5EDE67B1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8770" y="746443"/>
            <a:ext cx="6864219" cy="361607"/>
          </a:xfrm>
        </p:spPr>
        <p:txBody>
          <a:bodyPr wrap="square">
            <a:spAutoFit/>
          </a:bodyPr>
          <a:lstStyle/>
          <a:p>
            <a:r>
              <a:rPr lang="en-US" sz="1000" dirty="0"/>
              <a:t>Save your </a:t>
            </a:r>
            <a:r>
              <a:rPr lang="en-US" sz="1000" dirty="0" err="1"/>
              <a:t>dataframes</a:t>
            </a:r>
            <a:r>
              <a:rPr lang="en-US" sz="1000" dirty="0"/>
              <a:t> data if possible in .csv format, so you avoid repeatedly API accesses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387D6-7C84-4552-9B9B-951CD2972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807" y="1067664"/>
            <a:ext cx="3283130" cy="209827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D2FA5B-D41D-42C9-9EAD-9DBA9805C965}"/>
              </a:ext>
            </a:extLst>
          </p:cNvPr>
          <p:cNvSpPr txBox="1"/>
          <p:nvPr/>
        </p:nvSpPr>
        <p:spPr>
          <a:xfrm>
            <a:off x="1671629" y="3294272"/>
            <a:ext cx="6311228" cy="58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Nunito"/>
                <a:sym typeface="Nunito"/>
              </a:rPr>
              <a:t>Careful saving or reading .csv. </a:t>
            </a:r>
          </a:p>
          <a:p>
            <a:pPr marL="457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Nunito"/>
                <a:sym typeface="Nunito"/>
              </a:rPr>
              <a:t>There are two ways to handle the situation where we do not want the index to be stored in csv file.</a:t>
            </a:r>
          </a:p>
          <a:p>
            <a:pPr marL="631825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Nunito"/>
                <a:sym typeface="Nunito"/>
                <a:hlinkClick r:id="rId4"/>
              </a:rPr>
              <a:t>https://stackoverflow.com/questions/20845213/how-to-avoid-python-pandas-creating-an-index-in-a-saved-csv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Nunito"/>
              <a:sym typeface="Nunito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71DE3D6-D161-45FF-845B-D40BD068E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774" y="3877509"/>
            <a:ext cx="3000484" cy="2970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FD034C4-08BF-4140-ACC1-21CE455BD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0774" y="4160144"/>
            <a:ext cx="4572000" cy="29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3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009-BAE2-4046-9268-71A6048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112200"/>
            <a:ext cx="4784943" cy="59174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Extraction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221B-2B6C-404F-BCA2-C8A6AB334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5416F8-3299-4792-8B58-C0FAD1925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24" y="703943"/>
            <a:ext cx="3870255" cy="2413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DC8ED-E848-4C2F-B89B-1C80BD0AD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107" y="908482"/>
            <a:ext cx="3486150" cy="19691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D31A57-AEA1-4E7D-8A49-6D4570FD8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72" y="3422888"/>
            <a:ext cx="2811071" cy="160841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B502223-7BD8-45B6-B740-A725114C0AAF}"/>
              </a:ext>
            </a:extLst>
          </p:cNvPr>
          <p:cNvSpPr txBox="1">
            <a:spLocks/>
          </p:cNvSpPr>
          <p:nvPr/>
        </p:nvSpPr>
        <p:spPr>
          <a:xfrm>
            <a:off x="1608599" y="3106360"/>
            <a:ext cx="858830" cy="39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Wind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986FA2-B245-4EFE-89A3-301002F27034}"/>
              </a:ext>
            </a:extLst>
          </p:cNvPr>
          <p:cNvSpPr txBox="1">
            <a:spLocks/>
          </p:cNvSpPr>
          <p:nvPr/>
        </p:nvSpPr>
        <p:spPr>
          <a:xfrm>
            <a:off x="5962766" y="3118391"/>
            <a:ext cx="1062147" cy="39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Altitude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0B74CF-CBA7-4F43-A99E-A495BAFD7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597" y="3430183"/>
            <a:ext cx="2697799" cy="159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00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009-BAE2-4046-9268-71A6048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112200"/>
            <a:ext cx="4784943" cy="59174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final_data_df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221B-2B6C-404F-BCA2-C8A6AB334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4048A-42D3-4C40-A21B-CE3092C3F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703943"/>
            <a:ext cx="8213690" cy="288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33864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DF9178E7-896F-48F9-9DCE-A6FE33C08BD2}" vid="{C73EB215-C1E7-46C3-A823-DB99007BA4F2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2097</TotalTime>
  <Words>1076</Words>
  <Application>Microsoft Office PowerPoint</Application>
  <PresentationFormat>On-screen Show (16:9)</PresentationFormat>
  <Paragraphs>162</Paragraphs>
  <Slides>35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Courier New</vt:lpstr>
      <vt:lpstr>Maven Pro</vt:lpstr>
      <vt:lpstr>Helvetica Neue</vt:lpstr>
      <vt:lpstr>Calibri</vt:lpstr>
      <vt:lpstr>Verdana</vt:lpstr>
      <vt:lpstr>Nunito</vt:lpstr>
      <vt:lpstr>Momentum</vt:lpstr>
      <vt:lpstr>blank</vt:lpstr>
      <vt:lpstr>Natural Variables vs. Renewable Energy </vt:lpstr>
      <vt:lpstr>Motivation &amp; Summary</vt:lpstr>
      <vt:lpstr>Data</vt:lpstr>
      <vt:lpstr>Data</vt:lpstr>
      <vt:lpstr>Data Sources</vt:lpstr>
      <vt:lpstr>Data Cleanup</vt:lpstr>
      <vt:lpstr>Data Cleanup</vt:lpstr>
      <vt:lpstr>Data Extraction</vt:lpstr>
      <vt:lpstr>final_data_df</vt:lpstr>
      <vt:lpstr>Chi-square. Ingredients</vt:lpstr>
      <vt:lpstr>Chi-square. Results</vt:lpstr>
      <vt:lpstr>Data Analysis </vt:lpstr>
      <vt:lpstr>Precipitation vs Altitude. Correlation and regression </vt:lpstr>
      <vt:lpstr>Precipitation vs Latitude. Correlation and regression</vt:lpstr>
      <vt:lpstr>Solar Radiation vs Latitude Plot. Correlation. Regression </vt:lpstr>
      <vt:lpstr>Solar Radiation vs Altitude Plot. Correlation. Regression </vt:lpstr>
      <vt:lpstr>Wind Speed (kph) vs Wind Power consumption Plot. Correlation. Regression </vt:lpstr>
      <vt:lpstr>Solar Radiation vs Solar consumption. Correlation. Regression </vt:lpstr>
      <vt:lpstr>Discussion </vt:lpstr>
      <vt:lpstr>Post Mortem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Variables vs. Renewable Energy</dc:title>
  <dc:creator>idomaica</dc:creator>
  <cp:lastModifiedBy>ignacio domaica</cp:lastModifiedBy>
  <cp:revision>31</cp:revision>
  <dcterms:modified xsi:type="dcterms:W3CDTF">2021-03-27T10:46:09Z</dcterms:modified>
</cp:coreProperties>
</file>